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67" r:id="rId4"/>
    <p:sldId id="269" r:id="rId5"/>
    <p:sldId id="260" r:id="rId6"/>
    <p:sldId id="266" r:id="rId7"/>
    <p:sldId id="265" r:id="rId8"/>
    <p:sldId id="268" r:id="rId9"/>
    <p:sldId id="277" r:id="rId10"/>
    <p:sldId id="270" r:id="rId11"/>
    <p:sldId id="271" r:id="rId12"/>
    <p:sldId id="272" r:id="rId13"/>
    <p:sldId id="273" r:id="rId14"/>
    <p:sldId id="280" r:id="rId15"/>
    <p:sldId id="275" r:id="rId16"/>
    <p:sldId id="274" r:id="rId17"/>
    <p:sldId id="276" r:id="rId18"/>
    <p:sldId id="278" r:id="rId19"/>
    <p:sldId id="279" r:id="rId20"/>
    <p:sldId id="261" r:id="rId21"/>
    <p:sldId id="262" r:id="rId2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1"/>
    <p:restoredTop sz="94658"/>
  </p:normalViewPr>
  <p:slideViewPr>
    <p:cSldViewPr snapToGrid="0">
      <p:cViewPr varScale="1">
        <p:scale>
          <a:sx n="81" d="100"/>
          <a:sy n="81" d="100"/>
        </p:scale>
        <p:origin x="8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D099E1-8DC4-EF6F-F633-AAB84D701A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73C58D-12D7-7312-549D-2544099F10F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DDB427E-20E0-473F-8B61-C8E03EAD669B}" type="datetimeFigureOut">
              <a:rPr lang="en-US"/>
              <a:pPr>
                <a:defRPr/>
              </a:pPr>
              <a:t>9/10/2024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68A774E-61C7-21A4-A17A-9137FF6FE4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D45E99F-E56D-9D90-5A22-6AABD8D985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300FEE-29A4-A779-4E7D-59196AA1813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2B1F2-8FDD-8FB4-71F2-FEE166CA03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6EE66CF5-116F-4AF8-A042-FDAE52BD38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A711254E-B8D0-CB24-BE6B-3FEA760E31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599D9E1D-1AA3-F1FC-17DA-3EA869FA62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This perfectly correlates to security.</a:t>
            </a:r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93A3A20A-8747-F17B-5BC6-26DE204997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2A2A1429-29DD-45C5-9395-7D7FC615053A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 black background with white squares&#10;&#10;Description automatically generated">
            <a:extLst>
              <a:ext uri="{FF2B5EF4-FFF2-40B4-BE49-F238E27FC236}">
                <a16:creationId xmlns:a16="http://schemas.microsoft.com/office/drawing/2014/main" id="{1122E2B8-5C9A-B34F-2B36-930153A4FC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 b="1">
                <a:solidFill>
                  <a:srgbClr val="B5B2B3"/>
                </a:solidFill>
                <a:latin typeface="Terminator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rgbClr val="B5B2B3"/>
                </a:solidFill>
                <a:latin typeface="Terminator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078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7EC0-F893-5292-017A-3368D313C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341F6-60C3-4D9E-8D32-D52180FA3138}" type="datetime1">
              <a:rPr lang="en-US"/>
              <a:pPr>
                <a:defRPr/>
              </a:pPr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17B77-1858-9A39-BA24-4BD6A1661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www.VictimOfTechnology.com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055FF-7B0C-11A6-DAE6-0471F7D59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94B83-DCE1-458E-BDF5-68E1529DF7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1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831D7-E045-54AC-DFFF-01357E1AA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D61843-2B57-422E-A9B1-F6140BCDBAB6}" type="datetime1">
              <a:rPr lang="en-US"/>
              <a:pPr>
                <a:defRPr/>
              </a:pPr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E5613-836E-8F35-D0DA-FEAF1BA76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www.VictimOfTechnology.com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BD66D-4074-ED3E-A5BB-F9FA71104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CAD91A-EAB9-4578-8B9C-356E39AC4F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79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8D8B1-C11D-CEB1-8DFE-2AFE865F9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D364F4-E0B5-4CE9-9EF0-A885717DBCD5}" type="datetime1">
              <a:rPr lang="en-US"/>
              <a:pPr>
                <a:defRPr/>
              </a:pPr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37F96-F13B-78FE-4090-A34704FFF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www.VictimOfTechnology.com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36DD-6A43-CE4B-9E47-7002F6168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525B23-5780-40CD-B65B-46D6738164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51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222C3-530D-4A40-5F8A-4C7FB8CCA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7D98D7-780F-41B8-B9FD-72C5E3F8C830}" type="datetime1">
              <a:rPr lang="en-US"/>
              <a:pPr>
                <a:defRPr/>
              </a:pPr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8ABE7-ED6C-0D2C-63BB-1B15D012D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www.VictimOfTechnology.com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8ED87-60A6-BB3E-405F-947F8D8C4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D5308-4E51-4423-80F5-B960576052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48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B343ACF-F8F6-C4BD-90EE-61BB0DAFA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9E1B71-7B9B-41C0-9151-1AE88B152C3C}" type="datetime1">
              <a:rPr lang="en-US"/>
              <a:pPr>
                <a:defRPr/>
              </a:pPr>
              <a:t>9/10/2024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D57FA9D-B00C-7BBC-67CF-012F81853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www.VictimOfTechnology.com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2ED7AC0-C003-67E1-7D2E-2E07ABF44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87B11F-1092-40C8-92C4-3B96C8158E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436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8F0537D-97A3-330F-68AA-1B2AE23E3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42E6A-DA85-4E37-8CCD-DCA1EDA48B82}" type="datetime1">
              <a:rPr lang="en-US"/>
              <a:pPr>
                <a:defRPr/>
              </a:pPr>
              <a:t>9/10/2024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FBC37F4-5695-2FF0-1C8F-7542A512A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www.VictimOfTechnology.com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AD82B89-C694-14DB-A267-7721A208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3B242B-B2DB-4CBE-8A5C-05CDD8F5E7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48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117E82B-2F7C-5C69-D900-D386CCCE9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4EF858-7979-4B4C-9886-5CD5A4B4746E}" type="datetime1">
              <a:rPr lang="en-US"/>
              <a:pPr>
                <a:defRPr/>
              </a:pPr>
              <a:t>9/10/2024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261DE71-DEF8-B5F5-17E8-A7DCB05FD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www.VictimOfTechnology.com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2F907AE-E19A-EADC-E60F-E22576F58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2D740E-40EC-4099-B746-45D01289B7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37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6F5E924-2F48-B4F7-FD5E-35052E397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F545AE-8FE9-496B-9344-A03AC173E9BE}" type="datetime1">
              <a:rPr lang="en-US"/>
              <a:pPr>
                <a:defRPr/>
              </a:pPr>
              <a:t>9/10/2024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1AAB618-8224-B652-1A8B-0B42D9BC4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www.VictimOfTechnology.com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09F023A-5C3A-6B26-1C56-991D160F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359B8E-9FCC-4948-8668-1D71D5B09E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06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ACCEB8E-21F0-85EA-1618-4549E5018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6FECCA-55C4-46A5-8693-AB96140367D7}" type="datetime1">
              <a:rPr lang="en-US"/>
              <a:pPr>
                <a:defRPr/>
              </a:pPr>
              <a:t>9/10/2024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550D0BB-D0C4-742B-FAE4-7156D2095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www.VictimOfTechnology.com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F033061-7B7B-736B-D79C-12C6E1E4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4331B-3ED9-4B40-9148-5D523BD818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96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265BA7C-DE23-79B5-867F-766E1E57F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191DC4-6C84-45DD-A29B-EFD4E4D6172C}" type="datetime1">
              <a:rPr lang="en-US"/>
              <a:pPr>
                <a:defRPr/>
              </a:pPr>
              <a:t>9/10/2024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B2A70AF-0F06-57CA-4AEB-BC18FACFD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www.VictimOfTechnology.com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C45D02-7E95-509C-F181-27DD46E3E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71CCCC-81F0-4255-BD47-F6B2D2B872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5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1D5D171-9F31-0C65-F2F8-4759471081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7CFD81B-B623-E2BC-B916-8EB21F76A2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B5A17-768C-8A71-9262-219ED20973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2D82FAA-397F-4CD6-B5E8-2398980903D4}" type="datetime1">
              <a:rPr lang="en-US"/>
              <a:pPr>
                <a:defRPr/>
              </a:pPr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17E0-6A2D-B231-DF27-C9EED61177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www.VictimOfTechnology.com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69B50-47AB-B3B0-EF79-6026E9444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864C3A6-96DB-4C22-B88B-F157FF18D0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7" descr="A red and white logo&#10;&#10;Description automatically generated">
            <a:extLst>
              <a:ext uri="{FF2B5EF4-FFF2-40B4-BE49-F238E27FC236}">
                <a16:creationId xmlns:a16="http://schemas.microsoft.com/office/drawing/2014/main" id="{B6415479-49B1-E807-0E96-AEDB7D4902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381625"/>
            <a:ext cx="1987550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sldNum="0"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brad-voris/" TargetMode="External"/><Relationship Id="rId2" Type="http://schemas.openxmlformats.org/officeDocument/2006/relationships/hyperlink" Target="https://linktr.ee/bradvori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x.com/HMInfoSecViking" TargetMode="External"/><Relationship Id="rId4" Type="http://schemas.openxmlformats.org/officeDocument/2006/relationships/hyperlink" Target="https://github.com/bvori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itre-attack.github.io/attack-navigator/" TargetMode="External"/><Relationship Id="rId2" Type="http://schemas.openxmlformats.org/officeDocument/2006/relationships/hyperlink" Target="https://attack.mitr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ttack.mitre.org/resources/learn-more-about-attack/training/" TargetMode="External"/><Relationship Id="rId5" Type="http://schemas.openxmlformats.org/officeDocument/2006/relationships/hyperlink" Target="https://attack.mitre.org/matrices/enterprise/" TargetMode="External"/><Relationship Id="rId4" Type="http://schemas.openxmlformats.org/officeDocument/2006/relationships/hyperlink" Target="https://attack.mitre.org/campaign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ACCD2ED6-4F95-B5E6-2134-DBE3976750A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dirty="0"/>
              <a:t>Embark on a Journey:</a:t>
            </a:r>
            <a:br>
              <a:rPr lang="en-US" altLang="en-US" dirty="0"/>
            </a:br>
            <a:r>
              <a:rPr lang="en-US" altLang="en-US" dirty="0"/>
              <a:t>Threat Modeling with MITRE ATT&amp;CK Framework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4099" name="Subtitle 2">
            <a:extLst>
              <a:ext uri="{FF2B5EF4-FFF2-40B4-BE49-F238E27FC236}">
                <a16:creationId xmlns:a16="http://schemas.microsoft.com/office/drawing/2014/main" id="{8162E7FF-C83C-3B4C-5690-9CF249AE99C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By: Brad Voris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E1E1EEE1-97DD-BBC1-D8B2-3EFB0953FD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Campaigns/Threat Actors Selected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246D9-8F3E-9EA0-94E8-B1F3965B2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www.VictimOfTechnology.com</a:t>
            </a:r>
          </a:p>
        </p:txBody>
      </p:sp>
      <p:pic>
        <p:nvPicPr>
          <p:cNvPr id="14340" name="Picture 6">
            <a:extLst>
              <a:ext uri="{FF2B5EF4-FFF2-40B4-BE49-F238E27FC236}">
                <a16:creationId xmlns:a16="http://schemas.microsoft.com/office/drawing/2014/main" id="{CA0A84A6-BBB6-FAEB-8E8B-DBB956104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1379538"/>
            <a:ext cx="6316662" cy="324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7">
            <a:extLst>
              <a:ext uri="{FF2B5EF4-FFF2-40B4-BE49-F238E27FC236}">
                <a16:creationId xmlns:a16="http://schemas.microsoft.com/office/drawing/2014/main" id="{47D23E13-040F-E13E-BC19-B617529E1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788" y="1379538"/>
            <a:ext cx="6099175" cy="307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9">
            <a:extLst>
              <a:ext uri="{FF2B5EF4-FFF2-40B4-BE49-F238E27FC236}">
                <a16:creationId xmlns:a16="http://schemas.microsoft.com/office/drawing/2014/main" id="{F808B2CB-F6D8-BEF2-D79B-1260CB529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8" y="3263900"/>
            <a:ext cx="5849937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2EF6FD42-4928-D027-002F-627F92DC11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Download the Campaign Data for Each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181CD2-B396-7BE1-12B3-18A197BD2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www.VictimOfTechnology.com</a:t>
            </a:r>
          </a:p>
        </p:txBody>
      </p:sp>
      <p:pic>
        <p:nvPicPr>
          <p:cNvPr id="15364" name="Picture 9">
            <a:extLst>
              <a:ext uri="{FF2B5EF4-FFF2-40B4-BE49-F238E27FC236}">
                <a16:creationId xmlns:a16="http://schemas.microsoft.com/office/drawing/2014/main" id="{004CC4AC-A85D-A998-893E-A2A50973E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77963"/>
            <a:ext cx="3494088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11">
            <a:extLst>
              <a:ext uri="{FF2B5EF4-FFF2-40B4-BE49-F238E27FC236}">
                <a16:creationId xmlns:a16="http://schemas.microsoft.com/office/drawing/2014/main" id="{9A093DD8-4BE3-7AC6-CB94-EB8AF0E6A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988" y="1477963"/>
            <a:ext cx="3494087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13">
            <a:extLst>
              <a:ext uri="{FF2B5EF4-FFF2-40B4-BE49-F238E27FC236}">
                <a16:creationId xmlns:a16="http://schemas.microsoft.com/office/drawing/2014/main" id="{89232F76-4446-6B1B-E3D8-0FB2E5822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5" y="1296988"/>
            <a:ext cx="3355975" cy="366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574B4-04B1-5A90-5AA4-A1040B1A9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www.VictimOfTechnology.com</a:t>
            </a:r>
          </a:p>
        </p:txBody>
      </p:sp>
      <p:pic>
        <p:nvPicPr>
          <p:cNvPr id="16387" name="Picture 5">
            <a:extLst>
              <a:ext uri="{FF2B5EF4-FFF2-40B4-BE49-F238E27FC236}">
                <a16:creationId xmlns:a16="http://schemas.microsoft.com/office/drawing/2014/main" id="{F76C2A22-D403-98CF-685F-086B5728F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" y="1268413"/>
            <a:ext cx="4251325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7">
            <a:extLst>
              <a:ext uri="{FF2B5EF4-FFF2-40B4-BE49-F238E27FC236}">
                <a16:creationId xmlns:a16="http://schemas.microsoft.com/office/drawing/2014/main" id="{CB68C990-4319-6ACA-BCB3-95865C460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25" y="1470025"/>
            <a:ext cx="4038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9">
            <a:extLst>
              <a:ext uri="{FF2B5EF4-FFF2-40B4-BE49-F238E27FC236}">
                <a16:creationId xmlns:a16="http://schemas.microsoft.com/office/drawing/2014/main" id="{E9DB32CA-E4E3-0A19-1F41-C188B6FD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3563938"/>
            <a:ext cx="7011988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11">
            <a:extLst>
              <a:ext uri="{FF2B5EF4-FFF2-40B4-BE49-F238E27FC236}">
                <a16:creationId xmlns:a16="http://schemas.microsoft.com/office/drawing/2014/main" id="{EF600342-748E-D727-478A-90EE06BB0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0" y="6242050"/>
            <a:ext cx="575310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Title 1">
            <a:extLst>
              <a:ext uri="{FF2B5EF4-FFF2-40B4-BE49-F238E27FC236}">
                <a16:creationId xmlns:a16="http://schemas.microsoft.com/office/drawing/2014/main" id="{7FDD407B-6352-2D58-412E-E60ACC6A81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 rot="20196543">
            <a:off x="7064375" y="5124450"/>
            <a:ext cx="5257800" cy="1104900"/>
          </a:xfrm>
        </p:spPr>
        <p:txBody>
          <a:bodyPr/>
          <a:lstStyle/>
          <a:p>
            <a:pPr algn="ctr"/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 </a:t>
            </a:r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Hey MITRE: CHANGELOG Error with no context…</a:t>
            </a:r>
          </a:p>
        </p:txBody>
      </p:sp>
      <p:pic>
        <p:nvPicPr>
          <p:cNvPr id="16392" name="Picture 13">
            <a:extLst>
              <a:ext uri="{FF2B5EF4-FFF2-40B4-BE49-F238E27FC236}">
                <a16:creationId xmlns:a16="http://schemas.microsoft.com/office/drawing/2014/main" id="{7209EC20-CF96-62A7-1730-C1E193191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038" y="4125913"/>
            <a:ext cx="70802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3" name="Title 1">
            <a:extLst>
              <a:ext uri="{FF2B5EF4-FFF2-40B4-BE49-F238E27FC236}">
                <a16:creationId xmlns:a16="http://schemas.microsoft.com/office/drawing/2014/main" id="{E692834A-0CB4-FDA1-6390-E0C811BF5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517525"/>
            <a:ext cx="105156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>
                <a:latin typeface="Arial" panose="020B0604020202020204" pitchFamily="34" charset="0"/>
                <a:cs typeface="Arial" panose="020B0604020202020204" pitchFamily="34" charset="0"/>
              </a:rPr>
              <a:t>Import the Campaign Data for Each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0E06E-797A-A83F-4782-6A2F46D4D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www.VictimOfTechnology.com</a:t>
            </a:r>
          </a:p>
        </p:txBody>
      </p:sp>
      <p:pic>
        <p:nvPicPr>
          <p:cNvPr id="17411" name="Picture 5">
            <a:extLst>
              <a:ext uri="{FF2B5EF4-FFF2-40B4-BE49-F238E27FC236}">
                <a16:creationId xmlns:a16="http://schemas.microsoft.com/office/drawing/2014/main" id="{FCCF6417-36F3-AE2C-12C4-D3E663874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2052638"/>
            <a:ext cx="708025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7">
            <a:extLst>
              <a:ext uri="{FF2B5EF4-FFF2-40B4-BE49-F238E27FC236}">
                <a16:creationId xmlns:a16="http://schemas.microsoft.com/office/drawing/2014/main" id="{53E299FA-D6AC-3A9A-5DC2-CD25EA33E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1470025"/>
            <a:ext cx="759777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Title 1">
            <a:extLst>
              <a:ext uri="{FF2B5EF4-FFF2-40B4-BE49-F238E27FC236}">
                <a16:creationId xmlns:a16="http://schemas.microsoft.com/office/drawing/2014/main" id="{B1282614-C450-91EF-1D3C-8A11982E35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46063"/>
            <a:ext cx="10515600" cy="1104900"/>
          </a:xfrm>
        </p:spPr>
        <p:txBody>
          <a:bodyPr/>
          <a:lstStyle/>
          <a:p>
            <a:pPr algn="ctr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Once Campaign Data is Imported </a:t>
            </a:r>
          </a:p>
        </p:txBody>
      </p:sp>
      <p:pic>
        <p:nvPicPr>
          <p:cNvPr id="17414" name="Picture 14">
            <a:extLst>
              <a:ext uri="{FF2B5EF4-FFF2-40B4-BE49-F238E27FC236}">
                <a16:creationId xmlns:a16="http://schemas.microsoft.com/office/drawing/2014/main" id="{376A2CA2-AAAB-D01C-0308-48F6E24BF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52763"/>
            <a:ext cx="8613775" cy="366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89673-9FC4-54CF-84CF-29B5BAA5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www.VictimOfTechnology.com</a:t>
            </a:r>
          </a:p>
        </p:txBody>
      </p:sp>
      <p:sp>
        <p:nvSpPr>
          <p:cNvPr id="18435" name="Title 1">
            <a:extLst>
              <a:ext uri="{FF2B5EF4-FFF2-40B4-BE49-F238E27FC236}">
                <a16:creationId xmlns:a16="http://schemas.microsoft.com/office/drawing/2014/main" id="{6A781EA6-6C3B-3699-D183-8CA0A6BFA7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>
                <a:latin typeface="Arial" panose="020B0604020202020204" pitchFamily="34" charset="0"/>
                <a:cs typeface="Arial" panose="020B0604020202020204" pitchFamily="34" charset="0"/>
              </a:rPr>
              <a:t>Create a New Layer From Other Layers</a:t>
            </a:r>
          </a:p>
        </p:txBody>
      </p:sp>
      <p:pic>
        <p:nvPicPr>
          <p:cNvPr id="18436" name="Picture 9">
            <a:extLst>
              <a:ext uri="{FF2B5EF4-FFF2-40B4-BE49-F238E27FC236}">
                <a16:creationId xmlns:a16="http://schemas.microsoft.com/office/drawing/2014/main" id="{84504266-07A0-DF23-42A5-276738D9A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238" y="1533525"/>
            <a:ext cx="1279525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1">
            <a:extLst>
              <a:ext uri="{FF2B5EF4-FFF2-40B4-BE49-F238E27FC236}">
                <a16:creationId xmlns:a16="http://schemas.microsoft.com/office/drawing/2014/main" id="{A1F800A9-BD26-55A7-E7CA-386F24BBE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0" y="2524125"/>
            <a:ext cx="8374063" cy="299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E8C4A-F547-8228-0A22-CDC9371F1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www.VictimOfTechnology.com</a:t>
            </a:r>
          </a:p>
        </p:txBody>
      </p:sp>
      <p:pic>
        <p:nvPicPr>
          <p:cNvPr id="19459" name="Picture 5">
            <a:extLst>
              <a:ext uri="{FF2B5EF4-FFF2-40B4-BE49-F238E27FC236}">
                <a16:creationId xmlns:a16="http://schemas.microsoft.com/office/drawing/2014/main" id="{63B26380-01F4-644B-ABBE-13CD06A84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2341563"/>
            <a:ext cx="81756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Title 1">
            <a:extLst>
              <a:ext uri="{FF2B5EF4-FFF2-40B4-BE49-F238E27FC236}">
                <a16:creationId xmlns:a16="http://schemas.microsoft.com/office/drawing/2014/main" id="{FA481A91-1202-7F3D-D73A-7E9566BCD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>
                <a:latin typeface="Arial" panose="020B0604020202020204" pitchFamily="34" charset="0"/>
                <a:cs typeface="Arial" panose="020B0604020202020204" pitchFamily="34" charset="0"/>
              </a:rPr>
              <a:t>Select Enterprise  ATT&amp;CK MITRE ATT&amp;CK v15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8C56E-839B-0702-F7FB-0308467C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www.VictimOfTechnology.com</a:t>
            </a:r>
          </a:p>
        </p:txBody>
      </p:sp>
      <p:pic>
        <p:nvPicPr>
          <p:cNvPr id="20483" name="Picture 5">
            <a:extLst>
              <a:ext uri="{FF2B5EF4-FFF2-40B4-BE49-F238E27FC236}">
                <a16:creationId xmlns:a16="http://schemas.microsoft.com/office/drawing/2014/main" id="{D1FDDB0E-E832-5B8D-A355-C84CB18B8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8" y="1760538"/>
            <a:ext cx="7586662" cy="434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Title 1">
            <a:extLst>
              <a:ext uri="{FF2B5EF4-FFF2-40B4-BE49-F238E27FC236}">
                <a16:creationId xmlns:a16="http://schemas.microsoft.com/office/drawing/2014/main" id="{CF43238C-F896-79DF-D9D3-640B3E697F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>
                <a:latin typeface="Arial" panose="020B0604020202020204" pitchFamily="34" charset="0"/>
                <a:cs typeface="Arial" panose="020B0604020202020204" pitchFamily="34" charset="0"/>
              </a:rPr>
              <a:t>A+B+C no this isn’t Pythagorean or ABC conjecture… I promise….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E1A7B128-8CA4-B1CB-E9FE-F5C165065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898188" cy="1325563"/>
          </a:xfrm>
        </p:spPr>
        <p:txBody>
          <a:bodyPr/>
          <a:lstStyle/>
          <a:p>
            <a:r>
              <a:rPr lang="en-US" altLang="en-US" sz="3200">
                <a:latin typeface="Arial" panose="020B0604020202020204" pitchFamily="34" charset="0"/>
                <a:cs typeface="Arial" panose="020B0604020202020204" pitchFamily="34" charset="0"/>
              </a:rPr>
              <a:t>Comprehensive threat model of scenarios based on known campaigns of threat actors targeting the Petroleum Industries… VERY EASY…to see, not to say.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E0B142-80BC-DDE8-7FD0-C0CAAEBB3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www.VictimOfTechnology.com</a:t>
            </a:r>
          </a:p>
        </p:txBody>
      </p:sp>
      <p:pic>
        <p:nvPicPr>
          <p:cNvPr id="21508" name="Picture 5">
            <a:extLst>
              <a:ext uri="{FF2B5EF4-FFF2-40B4-BE49-F238E27FC236}">
                <a16:creationId xmlns:a16="http://schemas.microsoft.com/office/drawing/2014/main" id="{63044FE8-706A-97E6-F76F-10A72A03E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1825"/>
            <a:ext cx="9124950" cy="410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56EA7E96-0CCE-AD6B-85F1-6D915CF54E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But Brad You </a:t>
            </a:r>
            <a:r>
              <a:rPr lang="en-US" altLang="en-US" i="1"/>
              <a:t>Charismatic Gentleman</a:t>
            </a:r>
            <a:r>
              <a:rPr lang="en-US" altLang="en-US"/>
              <a:t>, Do I Have to Do This </a:t>
            </a:r>
            <a:r>
              <a:rPr lang="en-US" altLang="en-US" i="1"/>
              <a:t>Every Time</a:t>
            </a:r>
            <a:r>
              <a:rPr lang="en-US" altLang="en-US"/>
              <a:t>? </a:t>
            </a:r>
            <a:r>
              <a:rPr lang="en-US" altLang="en-US" b="1"/>
              <a:t>No</a:t>
            </a:r>
            <a:r>
              <a:rPr lang="en-US" altLang="en-US"/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29690-9B6B-D792-3EF6-C62EDDCB8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www.VictimOfTechnology.com</a:t>
            </a:r>
          </a:p>
        </p:txBody>
      </p:sp>
      <p:pic>
        <p:nvPicPr>
          <p:cNvPr id="22532" name="Picture 5">
            <a:extLst>
              <a:ext uri="{FF2B5EF4-FFF2-40B4-BE49-F238E27FC236}">
                <a16:creationId xmlns:a16="http://schemas.microsoft.com/office/drawing/2014/main" id="{8878FF43-2CAF-BB30-6BFD-FDA2C3650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1338"/>
            <a:ext cx="3482975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7">
            <a:extLst>
              <a:ext uri="{FF2B5EF4-FFF2-40B4-BE49-F238E27FC236}">
                <a16:creationId xmlns:a16="http://schemas.microsoft.com/office/drawing/2014/main" id="{1B75E133-88EA-064F-B1FA-AA5CC7014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00" y="2019300"/>
            <a:ext cx="28575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9">
            <a:extLst>
              <a:ext uri="{FF2B5EF4-FFF2-40B4-BE49-F238E27FC236}">
                <a16:creationId xmlns:a16="http://schemas.microsoft.com/office/drawing/2014/main" id="{3062ED2D-01D0-43B1-5AB2-F99F684A6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3500438"/>
            <a:ext cx="7337425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8830D1-AA0F-F164-B4E6-EBEC8AB816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18513" y="1690688"/>
            <a:ext cx="3057525" cy="4486275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This Can Be Exported to the Following Formats:</a:t>
            </a:r>
          </a:p>
          <a:p>
            <a:pPr eaLnBrk="1" hangingPunct="1">
              <a:defRPr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</a:p>
          <a:p>
            <a:pPr eaLnBrk="1" hangingPunct="1">
              <a:defRPr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</a:p>
          <a:p>
            <a:pPr eaLnBrk="1" hangingPunct="1">
              <a:defRPr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1F4982D4-F5C1-D257-EE01-99606BAEE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Ok I Have The Data Now What?</a:t>
            </a: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E54A901F-096D-9ADE-4B1F-16DE890A7F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465263"/>
            <a:ext cx="10515600" cy="4352925"/>
          </a:xfrm>
        </p:spPr>
        <p:txBody>
          <a:bodyPr/>
          <a:lstStyle/>
          <a:p>
            <a:r>
              <a:rPr lang="en-US" altLang="en-US" b="1"/>
              <a:t>This is how you Embark on a Journey….</a:t>
            </a:r>
          </a:p>
          <a:p>
            <a:r>
              <a:rPr lang="en-US" altLang="en-US"/>
              <a:t>Build scenarios to test and validate for your assets security posture</a:t>
            </a:r>
          </a:p>
          <a:p>
            <a:r>
              <a:rPr lang="en-US" altLang="en-US"/>
              <a:t>Determine gaps in security controls</a:t>
            </a:r>
          </a:p>
          <a:p>
            <a:r>
              <a:rPr lang="en-US" altLang="en-US"/>
              <a:t>Integrate this function into design of security controls</a:t>
            </a:r>
          </a:p>
          <a:p>
            <a:r>
              <a:rPr lang="en-US" altLang="en-US"/>
              <a:t>Train your team</a:t>
            </a:r>
          </a:p>
          <a:p>
            <a:r>
              <a:rPr lang="en-US" altLang="en-US"/>
              <a:t>Impress your friends!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4C5C70-F004-8EC9-2E61-52823ADF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www.VictimOfTechnology.com</a:t>
            </a:r>
          </a:p>
        </p:txBody>
      </p:sp>
      <p:pic>
        <p:nvPicPr>
          <p:cNvPr id="23557" name="Picture 5">
            <a:extLst>
              <a:ext uri="{FF2B5EF4-FFF2-40B4-BE49-F238E27FC236}">
                <a16:creationId xmlns:a16="http://schemas.microsoft.com/office/drawing/2014/main" id="{FF2ACFA5-5385-70F5-0AA5-0867FABBD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75" y="4051300"/>
            <a:ext cx="209550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2640DB-E048-7FF3-8148-3068CC8D9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www.VictimOfTechnology.com</a:t>
            </a:r>
          </a:p>
        </p:txBody>
      </p:sp>
      <p:pic>
        <p:nvPicPr>
          <p:cNvPr id="5123" name="Picture 5">
            <a:extLst>
              <a:ext uri="{FF2B5EF4-FFF2-40B4-BE49-F238E27FC236}">
                <a16:creationId xmlns:a16="http://schemas.microsoft.com/office/drawing/2014/main" id="{73446F00-9FEC-CD2F-D961-FB7F2033A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336550"/>
            <a:ext cx="2132013" cy="213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B623F21-2119-8495-2A47-62FD03899D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844800"/>
            <a:ext cx="10515600" cy="1325563"/>
          </a:xfrm>
        </p:spPr>
        <p:txBody>
          <a:bodyPr/>
          <a:lstStyle/>
          <a:p>
            <a:pPr eaLnBrk="1" hangingPunct="1">
              <a:spcBef>
                <a:spcPts val="1000"/>
              </a:spcBef>
              <a:defRPr/>
            </a:pPr>
            <a:r>
              <a:rPr lang="en-US" sz="28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</a:t>
            </a:r>
            <a:r>
              <a:rPr lang="en-US" sz="2800" b="1" i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If you </a:t>
            </a:r>
            <a:r>
              <a:rPr lang="en-US" sz="3600" b="1" i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know the enemy</a:t>
            </a:r>
            <a:r>
              <a:rPr lang="en-US" sz="2800" b="1" i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and </a:t>
            </a:r>
            <a:r>
              <a:rPr lang="en-US" sz="3600" b="1" i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know yourself</a:t>
            </a:r>
            <a:r>
              <a:rPr lang="en-US" sz="2800" b="1" i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you need not fear the </a:t>
            </a:r>
            <a:r>
              <a:rPr lang="en-US" b="1" i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result</a:t>
            </a:r>
            <a:r>
              <a:rPr lang="en-US" sz="2800" b="1" i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 a hundred battles.</a:t>
            </a:r>
            <a:r>
              <a:rPr lang="en-US" sz="28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” – Sun Tzu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09624952-47BF-52F2-C819-F5FDE7791F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27400" y="2103438"/>
            <a:ext cx="5299075" cy="1325562"/>
          </a:xfrm>
        </p:spPr>
        <p:txBody>
          <a:bodyPr/>
          <a:lstStyle/>
          <a:p>
            <a:pPr eaLnBrk="1" hangingPunct="1"/>
            <a:r>
              <a:rPr lang="en-US" altLang="en-US"/>
              <a:t>Questions? Come up front and see me!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E2BC98-B917-641B-329B-8F8E4D112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www.VictimOfTechnology.com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80D9C29E-C2E6-895E-181A-BB993EBDCA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Thanks for connecting with me!</a:t>
            </a:r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D6C0991A-9670-68D9-12DB-7F18B2C5D9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hlinkClick r:id="rId2"/>
              </a:rPr>
              <a:t>https://linktr.ee/bradvoris</a:t>
            </a:r>
            <a:endParaRPr lang="en-US" altLang="en-US"/>
          </a:p>
          <a:p>
            <a:r>
              <a:rPr lang="en-US" altLang="en-US">
                <a:hlinkClick r:id="rId3"/>
              </a:rPr>
              <a:t>https://www.linkedin.com/in/brad-voris/</a:t>
            </a:r>
            <a:endParaRPr lang="en-US" altLang="en-US"/>
          </a:p>
          <a:p>
            <a:r>
              <a:rPr lang="en-US" altLang="en-US">
                <a:hlinkClick r:id="rId4"/>
              </a:rPr>
              <a:t>https://github.com/bvoris</a:t>
            </a:r>
            <a:endParaRPr lang="en-US" altLang="en-US"/>
          </a:p>
          <a:p>
            <a:r>
              <a:rPr lang="en-US" altLang="en-US">
                <a:hlinkClick r:id="rId5"/>
              </a:rPr>
              <a:t>https://x.com/HMInfoSecViking</a:t>
            </a:r>
            <a:endParaRPr lang="en-US" altLang="en-US"/>
          </a:p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49308-85E7-9CCF-0627-1FEA5DABE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www.VictimOfTechnology.com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63F567EB-DEFE-095C-2B8F-08DFD42189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Brad Voris, 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(a whole bunch of acronyms)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1DF9BAD5-A5E3-BA97-B01D-37D8735770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533525"/>
            <a:ext cx="10515600" cy="4351338"/>
          </a:xfrm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Lead InfoSec Architect @ Walmart Global Tech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25 years of experience IT/IS/CS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Undergrad in Cybersecurity @ Wilmington University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Certifications: CISSP, CISM, CCSP, CCSK, Network+, MTA, MCP, etc.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Co-Author 2 books: Intrusion Detection Guide and Essentials of Cybersecurity for Peerlyst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Cloud Security Alliance Zero Trust Training Contributor</a:t>
            </a:r>
          </a:p>
          <a:p>
            <a:pPr eaLnBrk="1" hangingPunct="1"/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</a:rPr>
              <a:t>NOT AN EXPERT</a:t>
            </a:r>
          </a:p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B15D70-4020-72F1-B83B-44C1DB2C7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www.VictimOfTechnology.com</a:t>
            </a:r>
          </a:p>
        </p:txBody>
      </p:sp>
      <p:pic>
        <p:nvPicPr>
          <p:cNvPr id="7173" name="Picture 3">
            <a:extLst>
              <a:ext uri="{FF2B5EF4-FFF2-40B4-BE49-F238E27FC236}">
                <a16:creationId xmlns:a16="http://schemas.microsoft.com/office/drawing/2014/main" id="{5F741C6A-46E2-7C17-C32E-5C2B40A3F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238" y="660400"/>
            <a:ext cx="1912937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F31A5456-CD84-FAC7-1534-8070E240C4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MITRE ATT&amp;CK: Lets make it simple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49A81850-8DAD-35A2-0A2F-DEAA9ECCAD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Understand Threat Modeling</a:t>
            </a: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Understand the Components of ATT&amp;CK</a:t>
            </a: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Select a Campaign, Industry, Threat Actor, etc. </a:t>
            </a: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altLang="en-US" u="sng"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  <a:p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</a:rPr>
              <a:t>ROCK IT!</a:t>
            </a: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E58984-9CF4-544F-D6CF-9AAE064DB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www.VictimOfTechnology.com</a:t>
            </a:r>
          </a:p>
        </p:txBody>
      </p:sp>
      <p:pic>
        <p:nvPicPr>
          <p:cNvPr id="8197" name="Picture 5">
            <a:extLst>
              <a:ext uri="{FF2B5EF4-FFF2-40B4-BE49-F238E27FC236}">
                <a16:creationId xmlns:a16="http://schemas.microsoft.com/office/drawing/2014/main" id="{5747A278-AB5D-1579-1972-FD9F43A8A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0" y="3892550"/>
            <a:ext cx="2128838" cy="213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E53F9F89-E309-3CE9-4A5F-2E06163151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Threat modeling with ATT&amp;CK</a:t>
            </a:r>
          </a:p>
        </p:txBody>
      </p:sp>
      <p:sp>
        <p:nvSpPr>
          <p:cNvPr id="15362" name="Content Placeholder 2">
            <a:extLst>
              <a:ext uri="{FF2B5EF4-FFF2-40B4-BE49-F238E27FC236}">
                <a16:creationId xmlns:a16="http://schemas.microsoft.com/office/drawing/2014/main" id="{82764D09-9A45-99C2-8777-C9BDAD2735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427163"/>
            <a:ext cx="10515600" cy="44862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i="1" dirty="0">
                <a:latin typeface="Arial" panose="020B0604020202020204" pitchFamily="34" charset="0"/>
                <a:cs typeface="Arial" panose="020B0604020202020204" pitchFamily="34" charset="0"/>
              </a:rPr>
              <a:t>A process for improving security by identifying vulnerabilities and threats based on known attack vectors of threat actors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https://attack.mitre.org/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https://mitre-attack.github.io/attack-navigator/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https://attack.mitre.org/campaigns/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https://attack.mitre.org/matrices/enterprise/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Additional Training</a:t>
            </a:r>
          </a:p>
          <a:p>
            <a:pP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https://attack.mitre.org/resources/learn-more-about-attack/training/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Title 1">
            <a:extLst>
              <a:ext uri="{FF2B5EF4-FFF2-40B4-BE49-F238E27FC236}">
                <a16:creationId xmlns:a16="http://schemas.microsoft.com/office/drawing/2014/main" id="{42BC7E86-45C4-AC6B-EF5E-BE02746E2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1939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Arial" panose="020B0604020202020204" pitchFamily="34" charset="0"/>
                <a:cs typeface="Arial" panose="020B0604020202020204" pitchFamily="34" charset="0"/>
              </a:rPr>
              <a:t>Links you will need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B1F8E1-4980-989E-B925-7D9200091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www.VictimOfTechnology.com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E5D46656-5845-6650-668C-517B32FA4E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49238"/>
            <a:ext cx="10515600" cy="1325562"/>
          </a:xfrm>
        </p:spPr>
        <p:txBody>
          <a:bodyPr/>
          <a:lstStyle/>
          <a:p>
            <a:pPr algn="ctr"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Could This Be Anymore Overwhelming?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E26C44-B7EA-DB90-4809-61955607A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www.VictimOfTechnology.com</a:t>
            </a:r>
          </a:p>
        </p:txBody>
      </p:sp>
      <p:pic>
        <p:nvPicPr>
          <p:cNvPr id="10244" name="Picture 3">
            <a:extLst>
              <a:ext uri="{FF2B5EF4-FFF2-40B4-BE49-F238E27FC236}">
                <a16:creationId xmlns:a16="http://schemas.microsoft.com/office/drawing/2014/main" id="{FB3F09C6-03B8-1C6B-2BD1-F3D191955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1322388"/>
            <a:ext cx="10036175" cy="421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2BE55A8D-99CE-004B-8964-E2372C416F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Framework Components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90355-9246-5DB8-4EB9-5E3C27955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www.VictimOfTechnology.com</a:t>
            </a:r>
          </a:p>
        </p:txBody>
      </p:sp>
      <p:pic>
        <p:nvPicPr>
          <p:cNvPr id="11268" name="Picture 8">
            <a:extLst>
              <a:ext uri="{FF2B5EF4-FFF2-40B4-BE49-F238E27FC236}">
                <a16:creationId xmlns:a16="http://schemas.microsoft.com/office/drawing/2014/main" id="{44498C5D-D7E7-98B6-D9F2-B8359B8F1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1360488"/>
            <a:ext cx="3224213" cy="96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10">
            <a:extLst>
              <a:ext uri="{FF2B5EF4-FFF2-40B4-BE49-F238E27FC236}">
                <a16:creationId xmlns:a16="http://schemas.microsoft.com/office/drawing/2014/main" id="{E102C22B-ED15-8BBB-2CD2-FE3759934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1592263"/>
            <a:ext cx="184308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12">
            <a:extLst>
              <a:ext uri="{FF2B5EF4-FFF2-40B4-BE49-F238E27FC236}">
                <a16:creationId xmlns:a16="http://schemas.microsoft.com/office/drawing/2014/main" id="{6A3350B8-12CA-48CE-5702-BCD709341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4237038"/>
            <a:ext cx="2300288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Title 1">
            <a:extLst>
              <a:ext uri="{FF2B5EF4-FFF2-40B4-BE49-F238E27FC236}">
                <a16:creationId xmlns:a16="http://schemas.microsoft.com/office/drawing/2014/main" id="{534FD53C-D2DE-AB3C-47F8-2D2F75463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7113" y="1409700"/>
            <a:ext cx="1911350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New Tab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For uh new tabs…</a:t>
            </a:r>
          </a:p>
        </p:txBody>
      </p:sp>
      <p:sp>
        <p:nvSpPr>
          <p:cNvPr id="11272" name="Title 1">
            <a:extLst>
              <a:ext uri="{FF2B5EF4-FFF2-40B4-BE49-F238E27FC236}">
                <a16:creationId xmlns:a16="http://schemas.microsoft.com/office/drawing/2014/main" id="{40FBA486-D457-31F4-3180-3C61C576D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0513" y="4016375"/>
            <a:ext cx="1911350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Attack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Tactics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The “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1273" name="Title 1">
            <a:extLst>
              <a:ext uri="{FF2B5EF4-FFF2-40B4-BE49-F238E27FC236}">
                <a16:creationId xmlns:a16="http://schemas.microsoft.com/office/drawing/2014/main" id="{2165986E-BB0B-5CBC-5DE7-718FBD8CF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4925" y="4754563"/>
            <a:ext cx="21717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Attack Techniques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HOWS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1274" name="Title 1">
            <a:extLst>
              <a:ext uri="{FF2B5EF4-FFF2-40B4-BE49-F238E27FC236}">
                <a16:creationId xmlns:a16="http://schemas.microsoft.com/office/drawing/2014/main" id="{5BCA9935-660F-7F86-A697-01140BC25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3400" y="1409700"/>
            <a:ext cx="2171700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Matrix Control Plane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Makes it “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PRETTY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well maybe not pretty…</a:t>
            </a:r>
          </a:p>
        </p:txBody>
      </p:sp>
      <p:sp>
        <p:nvSpPr>
          <p:cNvPr id="11275" name="Title 1">
            <a:extLst>
              <a:ext uri="{FF2B5EF4-FFF2-40B4-BE49-F238E27FC236}">
                <a16:creationId xmlns:a16="http://schemas.microsoft.com/office/drawing/2014/main" id="{57DB5805-2E5C-CC73-B40A-913739117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0" y="2633663"/>
            <a:ext cx="7315200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TTPs: Threats, Tactics, Procedures</a:t>
            </a:r>
          </a:p>
        </p:txBody>
      </p:sp>
      <p:pic>
        <p:nvPicPr>
          <p:cNvPr id="11276" name="Picture 3">
            <a:extLst>
              <a:ext uri="{FF2B5EF4-FFF2-40B4-BE49-F238E27FC236}">
                <a16:creationId xmlns:a16="http://schemas.microsoft.com/office/drawing/2014/main" id="{20ABB33E-9ACA-3AAA-7314-4B671A178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4371975"/>
            <a:ext cx="3265488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E61932D8-3D08-BE18-9231-FC7818DA55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Select Your Model Context</a:t>
            </a: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01A7878F-F5A8-A79C-7F50-C9DD0953F1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306513"/>
            <a:ext cx="10515600" cy="4351337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We will select a couple campaigns that focus on petroleum industry because this is HOUSTON. Here’s how:</a:t>
            </a: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3137E-B309-27E1-6539-98EC9D90F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www.VictimOfTechnology.com</a:t>
            </a:r>
          </a:p>
        </p:txBody>
      </p:sp>
      <p:pic>
        <p:nvPicPr>
          <p:cNvPr id="12293" name="Picture 5">
            <a:extLst>
              <a:ext uri="{FF2B5EF4-FFF2-40B4-BE49-F238E27FC236}">
                <a16:creationId xmlns:a16="http://schemas.microsoft.com/office/drawing/2014/main" id="{7FAE3C3D-4995-239D-4CB7-A8F4F284C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63" y="2232025"/>
            <a:ext cx="3844925" cy="193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7">
            <a:extLst>
              <a:ext uri="{FF2B5EF4-FFF2-40B4-BE49-F238E27FC236}">
                <a16:creationId xmlns:a16="http://schemas.microsoft.com/office/drawing/2014/main" id="{23E735E7-3CE3-F284-72B7-E04552DD2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3" y="2420938"/>
            <a:ext cx="4840287" cy="349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9">
            <a:extLst>
              <a:ext uri="{FF2B5EF4-FFF2-40B4-BE49-F238E27FC236}">
                <a16:creationId xmlns:a16="http://schemas.microsoft.com/office/drawing/2014/main" id="{08117A90-409E-1A12-CF62-72A402AF8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63" y="4311650"/>
            <a:ext cx="3987800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0BE3F78D-51D9-8830-D3DD-4D7BDE1A2A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7863" y="365125"/>
            <a:ext cx="10955337" cy="1350963"/>
          </a:xfrm>
        </p:spPr>
        <p:txBody>
          <a:bodyPr/>
          <a:lstStyle/>
          <a:p>
            <a:pPr algn="ctr"/>
            <a:r>
              <a:rPr lang="en-US" altLang="en-US" sz="4000">
                <a:latin typeface="Arial" panose="020B0604020202020204" pitchFamily="34" charset="0"/>
                <a:cs typeface="Arial" panose="020B0604020202020204" pitchFamily="34" charset="0"/>
              </a:rPr>
              <a:t>Quick Search (</a:t>
            </a:r>
            <a:r>
              <a:rPr lang="en-US" altLang="en-US" sz="4000" i="1">
                <a:latin typeface="Arial" panose="020B0604020202020204" pitchFamily="34" charset="0"/>
                <a:cs typeface="Arial" panose="020B0604020202020204" pitchFamily="34" charset="0"/>
              </a:rPr>
              <a:t>Yes I know I can use “Search”</a:t>
            </a:r>
            <a:r>
              <a:rPr lang="en-US" altLang="en-US" sz="4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en-US" sz="4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4000" b="1">
                <a:latin typeface="Arial" panose="020B0604020202020204" pitchFamily="34" charset="0"/>
                <a:cs typeface="Arial" panose="020B0604020202020204" pitchFamily="34" charset="0"/>
              </a:rPr>
              <a:t>Ctrl-f</a:t>
            </a:r>
            <a:r>
              <a:rPr lang="en-US" altLang="en-US" sz="4000">
                <a:latin typeface="Arial" panose="020B0604020202020204" pitchFamily="34" charset="0"/>
                <a:cs typeface="Arial" panose="020B0604020202020204" pitchFamily="34" charset="0"/>
              </a:rPr>
              <a:t> is so much better…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B9E679-B1A6-5CA0-8CC3-26E8EA04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www.VictimOfTechnology.com</a:t>
            </a:r>
          </a:p>
        </p:txBody>
      </p:sp>
      <p:pic>
        <p:nvPicPr>
          <p:cNvPr id="13316" name="Picture 5">
            <a:extLst>
              <a:ext uri="{FF2B5EF4-FFF2-40B4-BE49-F238E27FC236}">
                <a16:creationId xmlns:a16="http://schemas.microsoft.com/office/drawing/2014/main" id="{BACE7F6B-4FCC-20EA-103B-CC0A0C623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2263775"/>
            <a:ext cx="10571162" cy="354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1416</TotalTime>
  <Words>649</Words>
  <Application>Microsoft Office PowerPoint</Application>
  <PresentationFormat>Widescreen</PresentationFormat>
  <Paragraphs>97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Arial</vt:lpstr>
      <vt:lpstr>Aptos Display</vt:lpstr>
      <vt:lpstr>Calibri</vt:lpstr>
      <vt:lpstr>Terminator</vt:lpstr>
      <vt:lpstr>Wingdings</vt:lpstr>
      <vt:lpstr>Office Theme</vt:lpstr>
      <vt:lpstr>Embark on a Journey: Threat Modeling with MITRE ATT&amp;CK Framework </vt:lpstr>
      <vt:lpstr>“If you know the enemy and know yourself, you need not fear the result of a hundred battles.” – Sun Tzu</vt:lpstr>
      <vt:lpstr>Brad Voris, (a whole bunch of acronyms)</vt:lpstr>
      <vt:lpstr>MITRE ATT&amp;CK: Lets make it simple</vt:lpstr>
      <vt:lpstr>Threat modeling with ATT&amp;CK</vt:lpstr>
      <vt:lpstr>Could This Be Anymore Overwhelming?</vt:lpstr>
      <vt:lpstr>Framework Components</vt:lpstr>
      <vt:lpstr>Select Your Model Context</vt:lpstr>
      <vt:lpstr>Quick Search (Yes I know I can use “Search”) Ctrl-f is so much better…</vt:lpstr>
      <vt:lpstr>Campaigns/Threat Actors Selected</vt:lpstr>
      <vt:lpstr>Download the Campaign Data for Each</vt:lpstr>
      <vt:lpstr> Hey MITRE: CHANGELOG Error with no context…</vt:lpstr>
      <vt:lpstr>Once Campaign Data is Imported </vt:lpstr>
      <vt:lpstr>Create a New Layer From Other Layers</vt:lpstr>
      <vt:lpstr>Select Enterprise  ATT&amp;CK MITRE ATT&amp;CK v15</vt:lpstr>
      <vt:lpstr>A+B+C no this isn’t Pythagorean or ABC conjecture… I promise….</vt:lpstr>
      <vt:lpstr>Comprehensive threat model of scenarios based on known campaigns of threat actors targeting the Petroleum Industries… VERY EASY…to see, not to say.</vt:lpstr>
      <vt:lpstr>But Brad You Charismatic Gentleman, Do I Have to Do This Every Time? No…</vt:lpstr>
      <vt:lpstr>Ok I Have The Data Now What?</vt:lpstr>
      <vt:lpstr>Questions? Come up front and see me!</vt:lpstr>
      <vt:lpstr>Thanks for connecting with 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Lauren Lynch</dc:creator>
  <cp:lastModifiedBy>Bradley Voris</cp:lastModifiedBy>
  <cp:revision>59</cp:revision>
  <dcterms:created xsi:type="dcterms:W3CDTF">2024-07-30T16:13:55Z</dcterms:created>
  <dcterms:modified xsi:type="dcterms:W3CDTF">2024-09-10T16:06:47Z</dcterms:modified>
</cp:coreProperties>
</file>